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584D8D-6429-4F9C-91B0-B711990AF7D1}">
  <a:tblStyle styleId="{80584D8D-6429-4F9C-91B0-B711990AF7D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95c979c4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95c979c4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95c979c4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95c979c4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95c979c4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795c979c4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95c979c4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95c979c4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95c979c4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795c979c4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95c979c4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795c979c4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99ed1f20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799ed1f20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795c979c4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795c979c4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795c979c4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795c979c4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99ed1f20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99ed1f20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jp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gabriele.maneo@liberatediversity.org" TargetMode="External"/><Relationship Id="rId4" Type="http://schemas.openxmlformats.org/officeDocument/2006/relationships/hyperlink" Target="mailto:info@seminkovna.cz" TargetMode="External"/><Relationship Id="rId9" Type="http://schemas.openxmlformats.org/officeDocument/2006/relationships/image" Target="../media/image8.jpg"/><Relationship Id="rId5" Type="http://schemas.openxmlformats.org/officeDocument/2006/relationships/hyperlink" Target="mailto:frank.adams@education.lu" TargetMode="External"/><Relationship Id="rId6" Type="http://schemas.openxmlformats.org/officeDocument/2006/relationships/image" Target="../media/image2.jpg"/><Relationship Id="rId7" Type="http://schemas.openxmlformats.org/officeDocument/2006/relationships/image" Target="../media/image6.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docs.google.com/document/d/1JIHXCSWgF3bgbXy5-PZZbnbTChfu-T6brjPFZOFTNcg/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www.liberatediversity.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Seeds of Growth</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it"/>
              <a:t>Kick-off meeting at the 14th LLD Forum in Luxembourg</a:t>
            </a:r>
            <a:endParaRPr/>
          </a:p>
        </p:txBody>
      </p:sp>
      <p:pic>
        <p:nvPicPr>
          <p:cNvPr id="56" name="Google Shape;56;p13"/>
          <p:cNvPicPr preferRelativeResize="0"/>
          <p:nvPr/>
        </p:nvPicPr>
        <p:blipFill>
          <a:blip r:embed="rId3">
            <a:alphaModFix/>
          </a:blip>
          <a:stretch>
            <a:fillRect/>
          </a:stretch>
        </p:blipFill>
        <p:spPr>
          <a:xfrm>
            <a:off x="311711" y="4302075"/>
            <a:ext cx="3255264" cy="685800"/>
          </a:xfrm>
          <a:prstGeom prst="rect">
            <a:avLst/>
          </a:prstGeom>
          <a:noFill/>
          <a:ln>
            <a:noFill/>
          </a:ln>
        </p:spPr>
      </p:pic>
      <p:pic>
        <p:nvPicPr>
          <p:cNvPr id="57" name="Google Shape;57;p13"/>
          <p:cNvPicPr preferRelativeResize="0"/>
          <p:nvPr/>
        </p:nvPicPr>
        <p:blipFill>
          <a:blip r:embed="rId4">
            <a:alphaModFix/>
          </a:blip>
          <a:stretch>
            <a:fillRect/>
          </a:stretch>
        </p:blipFill>
        <p:spPr>
          <a:xfrm>
            <a:off x="311700" y="304800"/>
            <a:ext cx="1662625" cy="548313"/>
          </a:xfrm>
          <a:prstGeom prst="rect">
            <a:avLst/>
          </a:prstGeom>
          <a:noFill/>
          <a:ln>
            <a:noFill/>
          </a:ln>
        </p:spPr>
      </p:pic>
      <p:pic>
        <p:nvPicPr>
          <p:cNvPr id="58" name="Google Shape;58;p13"/>
          <p:cNvPicPr preferRelativeResize="0"/>
          <p:nvPr/>
        </p:nvPicPr>
        <p:blipFill>
          <a:blip r:embed="rId5">
            <a:alphaModFix/>
          </a:blip>
          <a:stretch>
            <a:fillRect/>
          </a:stretch>
        </p:blipFill>
        <p:spPr>
          <a:xfrm>
            <a:off x="2204863" y="236063"/>
            <a:ext cx="1476375" cy="685800"/>
          </a:xfrm>
          <a:prstGeom prst="rect">
            <a:avLst/>
          </a:prstGeom>
          <a:noFill/>
          <a:ln>
            <a:noFill/>
          </a:ln>
        </p:spPr>
      </p:pic>
      <p:pic>
        <p:nvPicPr>
          <p:cNvPr id="59" name="Google Shape;59;p13"/>
          <p:cNvPicPr preferRelativeResize="0"/>
          <p:nvPr/>
        </p:nvPicPr>
        <p:blipFill>
          <a:blip r:embed="rId6">
            <a:alphaModFix/>
          </a:blip>
          <a:stretch>
            <a:fillRect/>
          </a:stretch>
        </p:blipFill>
        <p:spPr>
          <a:xfrm>
            <a:off x="4069050" y="64625"/>
            <a:ext cx="1104900" cy="857250"/>
          </a:xfrm>
          <a:prstGeom prst="rect">
            <a:avLst/>
          </a:prstGeom>
          <a:noFill/>
          <a:ln>
            <a:noFill/>
          </a:ln>
        </p:spPr>
      </p:pic>
      <p:sp>
        <p:nvSpPr>
          <p:cNvPr id="60" name="Google Shape;60;p13"/>
          <p:cNvSpPr txBox="1"/>
          <p:nvPr/>
        </p:nvSpPr>
        <p:spPr>
          <a:xfrm>
            <a:off x="3526875" y="4324125"/>
            <a:ext cx="5364000" cy="64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it" sz="900">
                <a:solidFill>
                  <a:srgbClr val="0E0E0E"/>
                </a:solidFill>
              </a:rPr>
              <a:t>“Funded by the European Union. Views and opinions expressed are those of the author(s) only and do not necessarily reflect those of the European Union or the Dům zahraniční spolupráce (DZS). Neither the European Union nor the granting authority can be held responsible for them.”</a:t>
            </a:r>
            <a:endParaRPr i="1" sz="900">
              <a:solidFill>
                <a:srgbClr val="0E0E0E"/>
              </a:solidFill>
            </a:endParaRPr>
          </a:p>
        </p:txBody>
      </p:sp>
      <p:pic>
        <p:nvPicPr>
          <p:cNvPr id="61" name="Google Shape;61;p13" title="14th_forum_sticker-01-1.png"/>
          <p:cNvPicPr preferRelativeResize="0"/>
          <p:nvPr/>
        </p:nvPicPr>
        <p:blipFill>
          <a:blip r:embed="rId7">
            <a:alphaModFix/>
          </a:blip>
          <a:stretch>
            <a:fillRect/>
          </a:stretch>
        </p:blipFill>
        <p:spPr>
          <a:xfrm>
            <a:off x="7373000" y="171450"/>
            <a:ext cx="1517874" cy="1517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Recap and next steps</a:t>
            </a:r>
            <a:endParaRPr/>
          </a:p>
        </p:txBody>
      </p:sp>
      <p:sp>
        <p:nvSpPr>
          <p:cNvPr id="124" name="Google Shape;12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b="1" lang="it" sz="1400">
                <a:solidFill>
                  <a:schemeClr val="dk1"/>
                </a:solidFill>
              </a:rPr>
              <a:t>Next Steps (Project staff):</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Launch &amp; disseminate the survey</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Collect &amp; compile resources for the Seed Knowledge Hub</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Prepare training labs (early 2026)</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Plan cross-country visits &amp; national events (mid/late 2026)</a:t>
            </a:r>
            <a:br>
              <a:rPr lang="it" sz="1400">
                <a:solidFill>
                  <a:schemeClr val="dk1"/>
                </a:solidFill>
              </a:rPr>
            </a:br>
            <a:endParaRPr sz="1400">
              <a:solidFill>
                <a:schemeClr val="dk1"/>
              </a:solidFill>
            </a:endParaRPr>
          </a:p>
          <a:p>
            <a:pPr indent="0" lvl="0" marL="0" rtl="0" algn="l">
              <a:spcBef>
                <a:spcPts val="1200"/>
              </a:spcBef>
              <a:spcAft>
                <a:spcPts val="0"/>
              </a:spcAft>
              <a:buNone/>
            </a:pPr>
            <a:r>
              <a:rPr b="1" lang="it" sz="1400">
                <a:solidFill>
                  <a:schemeClr val="dk1"/>
                </a:solidFill>
              </a:rPr>
              <a:t>How You Can Engage:</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Share your expertise and needs via the </a:t>
            </a:r>
            <a:r>
              <a:rPr b="1" lang="it" sz="1400">
                <a:solidFill>
                  <a:schemeClr val="dk1"/>
                </a:solidFill>
              </a:rPr>
              <a:t>survey</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Access &amp; contribute to the </a:t>
            </a:r>
            <a:r>
              <a:rPr b="1" lang="it" sz="1400">
                <a:solidFill>
                  <a:schemeClr val="dk1"/>
                </a:solidFill>
              </a:rPr>
              <a:t>Seed Knowledge Hub</a:t>
            </a:r>
            <a:endParaRPr b="1"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Take part in </a:t>
            </a:r>
            <a:r>
              <a:rPr b="1" lang="it" sz="1400">
                <a:solidFill>
                  <a:schemeClr val="dk1"/>
                </a:solidFill>
              </a:rPr>
              <a:t>training webinars</a:t>
            </a:r>
            <a:r>
              <a:rPr lang="it" sz="1400">
                <a:solidFill>
                  <a:schemeClr val="dk1"/>
                </a:solidFill>
              </a:rPr>
              <a:t> and national events</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Join </a:t>
            </a:r>
            <a:r>
              <a:rPr b="1" lang="it" sz="1400">
                <a:solidFill>
                  <a:schemeClr val="dk1"/>
                </a:solidFill>
              </a:rPr>
              <a:t>peer-to-peer exchanges</a:t>
            </a:r>
            <a:r>
              <a:rPr lang="it" sz="1400">
                <a:solidFill>
                  <a:schemeClr val="dk1"/>
                </a:solidFill>
              </a:rPr>
              <a:t> during field visits</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Amplify awareness through your </a:t>
            </a:r>
            <a:r>
              <a:rPr b="1" lang="it" sz="1400">
                <a:solidFill>
                  <a:schemeClr val="dk1"/>
                </a:solidFill>
              </a:rPr>
              <a:t>networks &amp; communities</a:t>
            </a:r>
            <a:endParaRPr b="1" sz="1400">
              <a:solidFill>
                <a:schemeClr val="dk1"/>
              </a:solidFill>
            </a:endParaRPr>
          </a:p>
          <a:p>
            <a:pPr indent="0" lvl="0" marL="0" rtl="0" algn="l">
              <a:spcBef>
                <a:spcPts val="1200"/>
              </a:spcBef>
              <a:spcAft>
                <a:spcPts val="1200"/>
              </a:spcAft>
              <a:buNone/>
            </a:pPr>
            <a:r>
              <a:t/>
            </a:r>
            <a:endParaRPr b="1" sz="1100">
              <a:solidFill>
                <a:schemeClr val="dk1"/>
              </a:solidFill>
            </a:endParaRPr>
          </a:p>
        </p:txBody>
      </p:sp>
      <p:sp>
        <p:nvSpPr>
          <p:cNvPr id="125" name="Google Shape;125;p22"/>
          <p:cNvSpPr txBox="1"/>
          <p:nvPr/>
        </p:nvSpPr>
        <p:spPr>
          <a:xfrm>
            <a:off x="374625" y="4396375"/>
            <a:ext cx="8520600" cy="548700"/>
          </a:xfrm>
          <a:prstGeom prst="rect">
            <a:avLst/>
          </a:prstGeom>
          <a:solidFill>
            <a:srgbClr val="EA9999"/>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it" sz="1100">
                <a:solidFill>
                  <a:srgbClr val="0E0E0E"/>
                </a:solidFill>
              </a:rPr>
              <a:t> We’ll follow up by email – let’s stay in touch!</a:t>
            </a:r>
            <a:br>
              <a:rPr lang="it" sz="1100">
                <a:solidFill>
                  <a:srgbClr val="0E0E0E"/>
                </a:solidFill>
              </a:rPr>
            </a:br>
            <a:r>
              <a:rPr lang="it" sz="1100">
                <a:solidFill>
                  <a:srgbClr val="0E0E0E"/>
                </a:solidFill>
              </a:rPr>
              <a:t> … and please complete the survey and indicate if you’d like to join our mailing list.</a:t>
            </a:r>
            <a:endParaRPr sz="1100">
              <a:solidFill>
                <a:srgbClr val="0E0E0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Our contacts</a:t>
            </a:r>
            <a:endParaRPr/>
          </a:p>
        </p:txBody>
      </p:sp>
      <p:sp>
        <p:nvSpPr>
          <p:cNvPr id="131" name="Google Shape;13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it" sz="1400">
                <a:solidFill>
                  <a:schemeClr val="dk1"/>
                </a:solidFill>
              </a:rPr>
              <a:t>For any question or feedback do not </a:t>
            </a:r>
            <a:r>
              <a:rPr lang="it" sz="1400">
                <a:solidFill>
                  <a:schemeClr val="dk1"/>
                </a:solidFill>
              </a:rPr>
              <a:t>hesitate</a:t>
            </a:r>
            <a:r>
              <a:rPr lang="it" sz="1400">
                <a:solidFill>
                  <a:schemeClr val="dk1"/>
                </a:solidFill>
              </a:rPr>
              <a:t> to get in touch with us</a:t>
            </a:r>
            <a:endParaRPr sz="1400">
              <a:solidFill>
                <a:schemeClr val="dk1"/>
              </a:solidFill>
            </a:endParaRPr>
          </a:p>
          <a:p>
            <a:pPr indent="-317500" lvl="0" marL="457200" rtl="0" algn="l">
              <a:spcBef>
                <a:spcPts val="1200"/>
              </a:spcBef>
              <a:spcAft>
                <a:spcPts val="0"/>
              </a:spcAft>
              <a:buSzPts val="1400"/>
              <a:buChar char="●"/>
            </a:pPr>
            <a:r>
              <a:rPr lang="it" sz="1400">
                <a:solidFill>
                  <a:schemeClr val="dk1"/>
                </a:solidFill>
              </a:rPr>
              <a:t>Gabriele Maneo (EC-LLD!): </a:t>
            </a:r>
            <a:r>
              <a:rPr lang="it" sz="1400" u="sng">
                <a:solidFill>
                  <a:schemeClr val="hlink"/>
                </a:solidFill>
                <a:hlinkClick r:id="rId3"/>
              </a:rPr>
              <a:t>gabriele.maneo@liberatediversity.org</a:t>
            </a:r>
            <a:endParaRPr sz="1400">
              <a:solidFill>
                <a:schemeClr val="dk1"/>
              </a:solidFill>
            </a:endParaRPr>
          </a:p>
          <a:p>
            <a:pPr indent="-317500" lvl="0" marL="457200" rtl="0" algn="l">
              <a:spcBef>
                <a:spcPts val="0"/>
              </a:spcBef>
              <a:spcAft>
                <a:spcPts val="0"/>
              </a:spcAft>
              <a:buSzPts val="1400"/>
              <a:buChar char="●"/>
            </a:pPr>
            <a:r>
              <a:rPr lang="it" sz="1400">
                <a:solidFill>
                  <a:schemeClr val="dk1"/>
                </a:solidFill>
              </a:rPr>
              <a:t>Klára Hrdá (Seminkovna): </a:t>
            </a:r>
            <a:r>
              <a:rPr lang="it" sz="1400" u="sng">
                <a:solidFill>
                  <a:schemeClr val="hlink"/>
                </a:solidFill>
                <a:hlinkClick r:id="rId4"/>
              </a:rPr>
              <a:t>info@seminkovna.cz</a:t>
            </a:r>
            <a:r>
              <a:rPr lang="it" sz="1400">
                <a:solidFill>
                  <a:schemeClr val="dk1"/>
                </a:solidFill>
              </a:rPr>
              <a:t> </a:t>
            </a:r>
            <a:endParaRPr sz="1400">
              <a:solidFill>
                <a:schemeClr val="dk1"/>
              </a:solidFill>
            </a:endParaRPr>
          </a:p>
          <a:p>
            <a:pPr indent="-317500" lvl="0" marL="457200" rtl="0" algn="l">
              <a:spcBef>
                <a:spcPts val="0"/>
              </a:spcBef>
              <a:spcAft>
                <a:spcPts val="0"/>
              </a:spcAft>
              <a:buSzPts val="1400"/>
              <a:buChar char="●"/>
            </a:pPr>
            <a:r>
              <a:rPr lang="it" sz="1400">
                <a:solidFill>
                  <a:schemeClr val="dk1"/>
                </a:solidFill>
              </a:rPr>
              <a:t>Frank Adams (SEED): </a:t>
            </a:r>
            <a:r>
              <a:rPr lang="it" sz="1400" u="sng">
                <a:solidFill>
                  <a:schemeClr val="hlink"/>
                </a:solidFill>
                <a:hlinkClick r:id="rId5"/>
              </a:rPr>
              <a:t>frank.adams@education.lu</a:t>
            </a:r>
            <a:r>
              <a:rPr lang="it" sz="1400">
                <a:solidFill>
                  <a:schemeClr val="dk1"/>
                </a:solidFill>
              </a:rPr>
              <a:t> </a:t>
            </a:r>
            <a:endParaRPr sz="1400">
              <a:solidFill>
                <a:schemeClr val="dk1"/>
              </a:solidFill>
            </a:endParaRPr>
          </a:p>
        </p:txBody>
      </p:sp>
      <p:pic>
        <p:nvPicPr>
          <p:cNvPr id="132" name="Google Shape;132;p23"/>
          <p:cNvPicPr preferRelativeResize="0"/>
          <p:nvPr/>
        </p:nvPicPr>
        <p:blipFill>
          <a:blip r:embed="rId6">
            <a:alphaModFix/>
          </a:blip>
          <a:stretch>
            <a:fillRect/>
          </a:stretch>
        </p:blipFill>
        <p:spPr>
          <a:xfrm>
            <a:off x="2140875" y="3175425"/>
            <a:ext cx="1662625" cy="548313"/>
          </a:xfrm>
          <a:prstGeom prst="rect">
            <a:avLst/>
          </a:prstGeom>
          <a:noFill/>
          <a:ln>
            <a:noFill/>
          </a:ln>
        </p:spPr>
      </p:pic>
      <p:pic>
        <p:nvPicPr>
          <p:cNvPr id="133" name="Google Shape;133;p23"/>
          <p:cNvPicPr preferRelativeResize="0"/>
          <p:nvPr/>
        </p:nvPicPr>
        <p:blipFill>
          <a:blip r:embed="rId7">
            <a:alphaModFix/>
          </a:blip>
          <a:stretch>
            <a:fillRect/>
          </a:stretch>
        </p:blipFill>
        <p:spPr>
          <a:xfrm>
            <a:off x="4034038" y="3106688"/>
            <a:ext cx="1476375" cy="685800"/>
          </a:xfrm>
          <a:prstGeom prst="rect">
            <a:avLst/>
          </a:prstGeom>
          <a:noFill/>
          <a:ln>
            <a:noFill/>
          </a:ln>
        </p:spPr>
      </p:pic>
      <p:pic>
        <p:nvPicPr>
          <p:cNvPr id="134" name="Google Shape;134;p23"/>
          <p:cNvPicPr preferRelativeResize="0"/>
          <p:nvPr/>
        </p:nvPicPr>
        <p:blipFill>
          <a:blip r:embed="rId8">
            <a:alphaModFix/>
          </a:blip>
          <a:stretch>
            <a:fillRect/>
          </a:stretch>
        </p:blipFill>
        <p:spPr>
          <a:xfrm>
            <a:off x="5898225" y="2935250"/>
            <a:ext cx="1104900" cy="857250"/>
          </a:xfrm>
          <a:prstGeom prst="rect">
            <a:avLst/>
          </a:prstGeom>
          <a:noFill/>
          <a:ln>
            <a:noFill/>
          </a:ln>
        </p:spPr>
      </p:pic>
      <p:pic>
        <p:nvPicPr>
          <p:cNvPr id="135" name="Google Shape;135;p23"/>
          <p:cNvPicPr preferRelativeResize="0"/>
          <p:nvPr/>
        </p:nvPicPr>
        <p:blipFill>
          <a:blip r:embed="rId9">
            <a:alphaModFix/>
          </a:blip>
          <a:stretch>
            <a:fillRect/>
          </a:stretch>
        </p:blipFill>
        <p:spPr>
          <a:xfrm>
            <a:off x="311711" y="4302075"/>
            <a:ext cx="3255264" cy="685800"/>
          </a:xfrm>
          <a:prstGeom prst="rect">
            <a:avLst/>
          </a:prstGeom>
          <a:noFill/>
          <a:ln>
            <a:noFill/>
          </a:ln>
        </p:spPr>
      </p:pic>
      <p:sp>
        <p:nvSpPr>
          <p:cNvPr id="136" name="Google Shape;136;p23"/>
          <p:cNvSpPr txBox="1"/>
          <p:nvPr/>
        </p:nvSpPr>
        <p:spPr>
          <a:xfrm>
            <a:off x="3526875" y="4324125"/>
            <a:ext cx="5364000" cy="64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it" sz="900">
                <a:solidFill>
                  <a:srgbClr val="0E0E0E"/>
                </a:solidFill>
              </a:rPr>
              <a:t>“Funded by the European Union. Views and opinions expressed are those of the author(s) only and do not necessarily reflect those of the European Union or the Dům zahraniční spolupráce (DZS). Neither the European Union nor the granting authority can be held responsible for them.”</a:t>
            </a:r>
            <a:endParaRPr i="1" sz="900">
              <a:solidFill>
                <a:srgbClr val="0E0E0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Objective and outcomes</a:t>
            </a:r>
            <a:endParaRPr/>
          </a:p>
        </p:txBody>
      </p:sp>
      <p:sp>
        <p:nvSpPr>
          <p:cNvPr id="67" name="Google Shape;67;p14"/>
          <p:cNvSpPr txBox="1"/>
          <p:nvPr>
            <p:ph idx="1" type="body"/>
          </p:nvPr>
        </p:nvSpPr>
        <p:spPr>
          <a:xfrm>
            <a:off x="311700" y="1152475"/>
            <a:ext cx="8520600" cy="366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sz="1400">
                <a:solidFill>
                  <a:schemeClr val="dk1"/>
                </a:solidFill>
              </a:rPr>
              <a:t>The project "Seeds of Growth: Strengthening Community Seed Banks and Sustainable Seed-Saving Practices in Europe" aims to professionalize seed-saving practices and enhance the role of Community Seed Banks (CSBs) as a tool to conserve, promote the sustainable use of locally adapted and diverse seeds within the European’s agricultural and food system. </a:t>
            </a:r>
            <a:endParaRPr sz="1400">
              <a:solidFill>
                <a:schemeClr val="dk1"/>
              </a:solidFill>
            </a:endParaRPr>
          </a:p>
          <a:p>
            <a:pPr indent="0" lvl="0" marL="0" rtl="0" algn="l">
              <a:spcBef>
                <a:spcPts val="1200"/>
              </a:spcBef>
              <a:spcAft>
                <a:spcPts val="0"/>
              </a:spcAft>
              <a:buNone/>
            </a:pPr>
            <a:r>
              <a:rPr b="1" lang="it" sz="1400">
                <a:solidFill>
                  <a:schemeClr val="dk1"/>
                </a:solidFill>
              </a:rPr>
              <a:t>Expected Outcomes:</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Capacity Building: Equip seed librarians, CSB managers, farmers with knowledge &amp; skills.</a:t>
            </a:r>
            <a:br>
              <a:rPr lang="it"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Knowledge Exchange: Facilitate collaboration &amp; peer learning across EU.</a:t>
            </a:r>
            <a:br>
              <a:rPr lang="it"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Public Awareness: Highlight role of seed diversity in food sovereignty &amp; climate resilience.</a:t>
            </a:r>
            <a:br>
              <a:rPr lang="it"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Education Impact: Integrate seed-saving into curricula through partner institutions.</a:t>
            </a:r>
            <a:endParaRPr sz="1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Target groups</a:t>
            </a:r>
            <a:endParaRPr/>
          </a:p>
        </p:txBody>
      </p:sp>
      <p:sp>
        <p:nvSpPr>
          <p:cNvPr id="73" name="Google Shape;73;p15"/>
          <p:cNvSpPr txBox="1"/>
          <p:nvPr>
            <p:ph idx="1" type="body"/>
          </p:nvPr>
        </p:nvSpPr>
        <p:spPr>
          <a:xfrm>
            <a:off x="311700" y="1152475"/>
            <a:ext cx="4587900" cy="3416400"/>
          </a:xfrm>
          <a:prstGeom prst="rect">
            <a:avLst/>
          </a:prstGeom>
        </p:spPr>
        <p:txBody>
          <a:bodyPr anchorCtr="0" anchor="t" bIns="91425" lIns="91425" spcFirstLastPara="1" rIns="91425" wrap="square" tIns="91425">
            <a:normAutofit/>
          </a:bodyPr>
          <a:lstStyle/>
          <a:p>
            <a:pPr indent="-317500" lvl="0" marL="457200" rtl="0" algn="l">
              <a:spcBef>
                <a:spcPts val="1200"/>
              </a:spcBef>
              <a:spcAft>
                <a:spcPts val="0"/>
              </a:spcAft>
              <a:buClr>
                <a:schemeClr val="dk1"/>
              </a:buClr>
              <a:buSzPts val="1400"/>
              <a:buChar char="●"/>
            </a:pPr>
            <a:r>
              <a:rPr b="1" lang="it" sz="1400">
                <a:solidFill>
                  <a:schemeClr val="dk1"/>
                </a:solidFill>
              </a:rPr>
              <a:t>Seed Librarians &amp; CSB Managers</a:t>
            </a:r>
            <a:r>
              <a:rPr lang="it" sz="1400">
                <a:solidFill>
                  <a:schemeClr val="dk1"/>
                </a:solidFill>
              </a:rPr>
              <a:t> – capacity building, networking.</a:t>
            </a:r>
            <a:br>
              <a:rPr lang="it"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b="1" lang="it" sz="1400">
                <a:solidFill>
                  <a:schemeClr val="dk1"/>
                </a:solidFill>
              </a:rPr>
              <a:t>Farmers (smallholders, organic, agroecological)</a:t>
            </a:r>
            <a:r>
              <a:rPr lang="it" sz="1400">
                <a:solidFill>
                  <a:schemeClr val="dk1"/>
                </a:solidFill>
              </a:rPr>
              <a:t> – practical adoption of diverse seeds.</a:t>
            </a:r>
            <a:br>
              <a:rPr lang="it"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b="1" lang="it" sz="1400">
                <a:solidFill>
                  <a:schemeClr val="dk1"/>
                </a:solidFill>
              </a:rPr>
              <a:t>Educational Institutions &amp; Researchers</a:t>
            </a:r>
            <a:r>
              <a:rPr lang="it" sz="1400">
                <a:solidFill>
                  <a:schemeClr val="dk1"/>
                </a:solidFill>
              </a:rPr>
              <a:t> – curriculum integration, exchange with practitioners.</a:t>
            </a:r>
            <a:br>
              <a:rPr lang="it"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b="1" lang="it" sz="1400">
                <a:solidFill>
                  <a:schemeClr val="dk1"/>
                </a:solidFill>
              </a:rPr>
              <a:t>General Public</a:t>
            </a:r>
            <a:r>
              <a:rPr lang="it" sz="1400">
                <a:solidFill>
                  <a:schemeClr val="dk1"/>
                </a:solidFill>
              </a:rPr>
              <a:t> – awareness activities, seed fairs, campaigns.</a:t>
            </a:r>
            <a:endParaRPr sz="1400"/>
          </a:p>
        </p:txBody>
      </p:sp>
      <p:pic>
        <p:nvPicPr>
          <p:cNvPr id="74" name="Google Shape;74;p15" title="IR_Manuali-ECLLD_Dynaversity_0911-scaled-1.jpg"/>
          <p:cNvPicPr preferRelativeResize="0"/>
          <p:nvPr/>
        </p:nvPicPr>
        <p:blipFill>
          <a:blip r:embed="rId3">
            <a:alphaModFix/>
          </a:blip>
          <a:stretch>
            <a:fillRect/>
          </a:stretch>
        </p:blipFill>
        <p:spPr>
          <a:xfrm>
            <a:off x="5259548" y="1669175"/>
            <a:ext cx="3572751" cy="2383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Activities 1/2</a:t>
            </a:r>
            <a:endParaRPr/>
          </a:p>
        </p:txBody>
      </p:sp>
      <p:sp>
        <p:nvSpPr>
          <p:cNvPr id="80" name="Google Shape;80;p16"/>
          <p:cNvSpPr txBox="1"/>
          <p:nvPr>
            <p:ph idx="1" type="body"/>
          </p:nvPr>
        </p:nvSpPr>
        <p:spPr>
          <a:xfrm>
            <a:off x="311700" y="1152475"/>
            <a:ext cx="8520600" cy="2375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sz="1400">
                <a:solidFill>
                  <a:schemeClr val="dk1"/>
                </a:solidFill>
              </a:rPr>
              <a:t>Kickoff &amp; Coordination</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Launch at </a:t>
            </a:r>
            <a:r>
              <a:rPr i="1" lang="it" sz="1400">
                <a:solidFill>
                  <a:schemeClr val="dk1"/>
                </a:solidFill>
              </a:rPr>
              <a:t>LLD Forum 2025 (Luxembourg)</a:t>
            </a:r>
            <a:r>
              <a:rPr lang="it" sz="1400">
                <a:solidFill>
                  <a:schemeClr val="dk1"/>
                </a:solidFill>
              </a:rPr>
              <a:t> </a:t>
            </a:r>
            <a:endParaRPr sz="1400">
              <a:solidFill>
                <a:schemeClr val="dk1"/>
              </a:solidFill>
            </a:endParaRPr>
          </a:p>
          <a:p>
            <a:pPr indent="-317500" lvl="1" marL="914400" rtl="0" algn="l">
              <a:spcBef>
                <a:spcPts val="0"/>
              </a:spcBef>
              <a:spcAft>
                <a:spcPts val="0"/>
              </a:spcAft>
              <a:buClr>
                <a:schemeClr val="dk1"/>
              </a:buClr>
              <a:buSzPts val="1400"/>
              <a:buAutoNum type="alphaLcPeriod"/>
            </a:pPr>
            <a:r>
              <a:rPr lang="it">
                <a:solidFill>
                  <a:schemeClr val="dk1"/>
                </a:solidFill>
              </a:rPr>
              <a:t>Internal Kickoff meeting (project staff)</a:t>
            </a:r>
            <a:endParaRPr>
              <a:solidFill>
                <a:schemeClr val="dk1"/>
              </a:solidFill>
            </a:endParaRPr>
          </a:p>
          <a:p>
            <a:pPr indent="-317500" lvl="1" marL="914400" rtl="0" algn="l">
              <a:spcBef>
                <a:spcPts val="0"/>
              </a:spcBef>
              <a:spcAft>
                <a:spcPts val="0"/>
              </a:spcAft>
              <a:buClr>
                <a:schemeClr val="dk1"/>
              </a:buClr>
              <a:buSzPts val="1400"/>
              <a:buAutoNum type="alphaLcPeriod"/>
            </a:pPr>
            <a:r>
              <a:rPr lang="it">
                <a:solidFill>
                  <a:schemeClr val="dk1"/>
                </a:solidFill>
              </a:rPr>
              <a:t>Presentation to the LLD Forum participants.</a:t>
            </a:r>
            <a:endParaRPr>
              <a:solidFill>
                <a:schemeClr val="dk1"/>
              </a:solidFill>
            </a:endParaRPr>
          </a:p>
          <a:p>
            <a:pPr indent="0" lvl="0" marL="0" rtl="0" algn="l">
              <a:spcBef>
                <a:spcPts val="1200"/>
              </a:spcBef>
              <a:spcAft>
                <a:spcPts val="0"/>
              </a:spcAft>
              <a:buClr>
                <a:schemeClr val="dk1"/>
              </a:buClr>
              <a:buSzPts val="1100"/>
              <a:buFont typeface="Arial"/>
              <a:buNone/>
            </a:pPr>
            <a:r>
              <a:rPr b="1" lang="it" sz="1400">
                <a:solidFill>
                  <a:schemeClr val="dk1"/>
                </a:solidFill>
              </a:rPr>
              <a:t>Capacity Gap Analysis and Seed Knowledge Hub</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Survey to identify needs of seed savers, farmers, CSBs.</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Collection of resources &amp; best practices.</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Creation of online multilingual </a:t>
            </a:r>
            <a:r>
              <a:rPr b="1" lang="it" sz="1400">
                <a:solidFill>
                  <a:schemeClr val="dk1"/>
                </a:solidFill>
              </a:rPr>
              <a:t>Seed Knowledge Hub on EC-LLD website</a:t>
            </a:r>
            <a:r>
              <a:rPr lang="it" sz="1400">
                <a:solidFill>
                  <a:schemeClr val="dk1"/>
                </a:solidFill>
              </a:rPr>
              <a:t>.</a:t>
            </a:r>
            <a:endParaRPr sz="1400"/>
          </a:p>
        </p:txBody>
      </p:sp>
      <p:pic>
        <p:nvPicPr>
          <p:cNvPr id="81" name="Google Shape;81;p16" title="eBSUr8de.jpg"/>
          <p:cNvPicPr preferRelativeResize="0"/>
          <p:nvPr/>
        </p:nvPicPr>
        <p:blipFill>
          <a:blip r:embed="rId3">
            <a:alphaModFix/>
          </a:blip>
          <a:stretch>
            <a:fillRect/>
          </a:stretch>
        </p:blipFill>
        <p:spPr>
          <a:xfrm>
            <a:off x="5977175" y="102250"/>
            <a:ext cx="3166825" cy="2375126"/>
          </a:xfrm>
          <a:prstGeom prst="rect">
            <a:avLst/>
          </a:prstGeom>
          <a:noFill/>
          <a:ln>
            <a:noFill/>
          </a:ln>
        </p:spPr>
      </p:pic>
      <p:sp>
        <p:nvSpPr>
          <p:cNvPr id="82" name="Google Shape;82;p16"/>
          <p:cNvSpPr txBox="1"/>
          <p:nvPr/>
        </p:nvSpPr>
        <p:spPr>
          <a:xfrm>
            <a:off x="284250" y="3890400"/>
            <a:ext cx="8575500" cy="1049700"/>
          </a:xfrm>
          <a:prstGeom prst="rect">
            <a:avLst/>
          </a:prstGeom>
          <a:solidFill>
            <a:srgbClr val="E6B8AF"/>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it">
                <a:solidFill>
                  <a:schemeClr val="dk1"/>
                </a:solidFill>
              </a:rPr>
              <a:t>How can you engage engage</a:t>
            </a:r>
            <a:r>
              <a:rPr b="1" lang="it">
                <a:solidFill>
                  <a:schemeClr val="dk1"/>
                </a:solidFill>
              </a:rPr>
              <a:t>:</a:t>
            </a:r>
            <a:endParaRPr b="1">
              <a:solidFill>
                <a:schemeClr val="dk1"/>
              </a:solidFill>
            </a:endParaRPr>
          </a:p>
          <a:p>
            <a:pPr indent="-317500" lvl="0" marL="457200" rtl="0" algn="l">
              <a:lnSpc>
                <a:spcPct val="115000"/>
              </a:lnSpc>
              <a:spcBef>
                <a:spcPts val="1200"/>
              </a:spcBef>
              <a:spcAft>
                <a:spcPts val="0"/>
              </a:spcAft>
              <a:buClr>
                <a:schemeClr val="dk1"/>
              </a:buClr>
              <a:buSzPts val="1400"/>
              <a:buChar char="●"/>
            </a:pPr>
            <a:r>
              <a:rPr lang="it">
                <a:solidFill>
                  <a:schemeClr val="dk1"/>
                </a:solidFill>
              </a:rPr>
              <a:t>Participate in the survey and help us disseminating.</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it">
                <a:solidFill>
                  <a:schemeClr val="dk1"/>
                </a:solidFill>
              </a:rPr>
              <a:t>Share resources &amp; materials to contribute to the Seed Knowledge Hub.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Activities 2/2</a:t>
            </a:r>
            <a:endParaRPr/>
          </a:p>
        </p:txBody>
      </p:sp>
      <p:sp>
        <p:nvSpPr>
          <p:cNvPr id="88" name="Google Shape;88;p17"/>
          <p:cNvSpPr txBox="1"/>
          <p:nvPr>
            <p:ph idx="1" type="body"/>
          </p:nvPr>
        </p:nvSpPr>
        <p:spPr>
          <a:xfrm>
            <a:off x="311700" y="1152475"/>
            <a:ext cx="8520600" cy="2589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sz="1400">
                <a:solidFill>
                  <a:schemeClr val="dk1"/>
                </a:solidFill>
              </a:rPr>
              <a:t>Community Seed Bank Labs (online)</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With live interpretation &amp; video materials integrated into the Seed Knowledge Hub.</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Training modules: CSB governance, seed quality and conservation, policy frameworks.</a:t>
            </a:r>
            <a:endParaRPr sz="1400">
              <a:solidFill>
                <a:schemeClr val="dk1"/>
              </a:solidFill>
            </a:endParaRPr>
          </a:p>
          <a:p>
            <a:pPr indent="0" lvl="0" marL="0" rtl="0" algn="l">
              <a:spcBef>
                <a:spcPts val="1200"/>
              </a:spcBef>
              <a:spcAft>
                <a:spcPts val="0"/>
              </a:spcAft>
              <a:buClr>
                <a:schemeClr val="dk1"/>
              </a:buClr>
              <a:buSzPts val="1100"/>
              <a:buFont typeface="Arial"/>
              <a:buNone/>
            </a:pPr>
            <a:r>
              <a:rPr b="1" lang="it" sz="1400">
                <a:solidFill>
                  <a:schemeClr val="dk1"/>
                </a:solidFill>
              </a:rPr>
              <a:t>Cross-country Visits (Luxembourg, </a:t>
            </a:r>
            <a:r>
              <a:rPr b="1" lang="it" sz="1400">
                <a:solidFill>
                  <a:schemeClr val="dk1"/>
                </a:solidFill>
              </a:rPr>
              <a:t>Czech</a:t>
            </a:r>
            <a:r>
              <a:rPr b="1" lang="it" sz="1400">
                <a:solidFill>
                  <a:schemeClr val="dk1"/>
                </a:solidFill>
              </a:rPr>
              <a:t> Republic)</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Peer-to-peer learning and field visits (places available for 15 participants).</a:t>
            </a:r>
            <a:endParaRPr sz="1400">
              <a:solidFill>
                <a:schemeClr val="dk1"/>
              </a:solidFill>
            </a:endParaRPr>
          </a:p>
          <a:p>
            <a:pPr indent="0" lvl="0" marL="0" rtl="0" algn="l">
              <a:spcBef>
                <a:spcPts val="1200"/>
              </a:spcBef>
              <a:spcAft>
                <a:spcPts val="0"/>
              </a:spcAft>
              <a:buClr>
                <a:schemeClr val="dk1"/>
              </a:buClr>
              <a:buSzPts val="1100"/>
              <a:buFont typeface="Arial"/>
              <a:buNone/>
            </a:pPr>
            <a:r>
              <a:rPr b="1" lang="it" sz="1400">
                <a:solidFill>
                  <a:schemeClr val="dk1"/>
                </a:solidFill>
              </a:rPr>
              <a:t>Dissemination &amp; Multiplier Events</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National seed fairs &amp; awareness activities in CZ &amp; LU and EU level events</a:t>
            </a:r>
            <a:endParaRPr sz="1400"/>
          </a:p>
        </p:txBody>
      </p:sp>
      <p:sp>
        <p:nvSpPr>
          <p:cNvPr id="89" name="Google Shape;89;p17"/>
          <p:cNvSpPr txBox="1"/>
          <p:nvPr/>
        </p:nvSpPr>
        <p:spPr>
          <a:xfrm>
            <a:off x="311700" y="3788150"/>
            <a:ext cx="8575500" cy="1297500"/>
          </a:xfrm>
          <a:prstGeom prst="rect">
            <a:avLst/>
          </a:prstGeom>
          <a:solidFill>
            <a:srgbClr val="E6B8AF"/>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it">
                <a:solidFill>
                  <a:schemeClr val="dk1"/>
                </a:solidFill>
              </a:rPr>
              <a:t>How can you engage engage:</a:t>
            </a:r>
            <a:endParaRPr b="1">
              <a:solidFill>
                <a:schemeClr val="dk1"/>
              </a:solidFill>
            </a:endParaRPr>
          </a:p>
          <a:p>
            <a:pPr indent="-317500" lvl="0" marL="457200" rtl="0" algn="l">
              <a:lnSpc>
                <a:spcPct val="115000"/>
              </a:lnSpc>
              <a:spcBef>
                <a:spcPts val="1200"/>
              </a:spcBef>
              <a:spcAft>
                <a:spcPts val="0"/>
              </a:spcAft>
              <a:buClr>
                <a:schemeClr val="dk1"/>
              </a:buClr>
              <a:buSzPts val="1400"/>
              <a:buChar char="●"/>
            </a:pPr>
            <a:r>
              <a:rPr lang="it">
                <a:solidFill>
                  <a:schemeClr val="dk1"/>
                </a:solidFill>
              </a:rPr>
              <a:t>Attend webinars &amp; training. Community Seed Bank Labs expected between January and April 2026.</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it">
                <a:solidFill>
                  <a:schemeClr val="dk1"/>
                </a:solidFill>
              </a:rPr>
              <a:t>Join field visits and events. Cross-country visits expected between April and November 2026.</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it">
                <a:solidFill>
                  <a:schemeClr val="dk1"/>
                </a:solidFill>
              </a:rPr>
              <a:t>Help us disseminate results and </a:t>
            </a:r>
            <a:r>
              <a:rPr lang="it">
                <a:solidFill>
                  <a:schemeClr val="dk1"/>
                </a:solidFill>
              </a:rPr>
              <a:t>outputs</a:t>
            </a:r>
            <a:r>
              <a:rPr lang="it">
                <a:solidFill>
                  <a:schemeClr val="dk1"/>
                </a:solidFill>
              </a:rPr>
              <a:t> of the project</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Indicative Workplan</a:t>
            </a:r>
            <a:endParaRPr/>
          </a:p>
        </p:txBody>
      </p:sp>
      <p:graphicFrame>
        <p:nvGraphicFramePr>
          <p:cNvPr id="95" name="Google Shape;95;p18"/>
          <p:cNvGraphicFramePr/>
          <p:nvPr/>
        </p:nvGraphicFramePr>
        <p:xfrm>
          <a:off x="0" y="1017725"/>
          <a:ext cx="3000000" cy="3000000"/>
        </p:xfrm>
        <a:graphic>
          <a:graphicData uri="http://schemas.openxmlformats.org/drawingml/2006/table">
            <a:tbl>
              <a:tblPr>
                <a:noFill/>
                <a:tableStyleId>{80584D8D-6429-4F9C-91B0-B711990AF7D1}</a:tableStyleId>
              </a:tblPr>
              <a:tblGrid>
                <a:gridCol w="2730000"/>
                <a:gridCol w="258850"/>
                <a:gridCol w="384700"/>
                <a:gridCol w="384700"/>
                <a:gridCol w="384700"/>
                <a:gridCol w="384700"/>
                <a:gridCol w="384700"/>
                <a:gridCol w="384700"/>
                <a:gridCol w="384700"/>
                <a:gridCol w="384700"/>
                <a:gridCol w="384700"/>
                <a:gridCol w="384700"/>
                <a:gridCol w="384700"/>
                <a:gridCol w="384700"/>
                <a:gridCol w="384700"/>
                <a:gridCol w="384700"/>
                <a:gridCol w="384700"/>
                <a:gridCol w="384700"/>
              </a:tblGrid>
              <a:tr h="393750">
                <a:tc>
                  <a:txBody>
                    <a:bodyPr/>
                    <a:lstStyle/>
                    <a:p>
                      <a:pPr indent="0" lvl="0" marL="0" rtl="0" algn="ctr">
                        <a:lnSpc>
                          <a:spcPct val="115000"/>
                        </a:lnSpc>
                        <a:spcBef>
                          <a:spcPts val="0"/>
                        </a:spcBef>
                        <a:spcAft>
                          <a:spcPts val="0"/>
                        </a:spcAft>
                        <a:buNone/>
                      </a:pPr>
                      <a:r>
                        <a:rPr b="1" lang="it" sz="900"/>
                        <a:t>Activity</a:t>
                      </a:r>
                      <a:endParaRPr b="1"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Sep</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Oct</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Nov</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Dec</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Jan</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Feb</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Mar</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Apr</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May</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Jun</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Jul</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Aug</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Sep</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Oct</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Nov</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 sz="900"/>
                        <a:t>Dec</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4925">
                <a:tc>
                  <a:txBody>
                    <a:bodyPr/>
                    <a:lstStyle/>
                    <a:p>
                      <a:pPr indent="0" lvl="0" marL="0" rtl="0" algn="l">
                        <a:lnSpc>
                          <a:spcPct val="115000"/>
                        </a:lnSpc>
                        <a:spcBef>
                          <a:spcPts val="0"/>
                        </a:spcBef>
                        <a:spcAft>
                          <a:spcPts val="0"/>
                        </a:spcAft>
                        <a:buNone/>
                      </a:pPr>
                      <a:r>
                        <a:rPr b="1" lang="it" sz="900"/>
                        <a:t>Kickoff Meeting at the 14th LLD Forum in Luxembourg</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3625">
                <a:tc>
                  <a:txBody>
                    <a:bodyPr/>
                    <a:lstStyle/>
                    <a:p>
                      <a:pPr indent="0" lvl="0" marL="0" rtl="0" algn="l">
                        <a:lnSpc>
                          <a:spcPct val="115000"/>
                        </a:lnSpc>
                        <a:spcBef>
                          <a:spcPts val="0"/>
                        </a:spcBef>
                        <a:spcAft>
                          <a:spcPts val="0"/>
                        </a:spcAft>
                        <a:buNone/>
                      </a:pPr>
                      <a:r>
                        <a:rPr b="1" lang="it" sz="900"/>
                        <a:t>Capacity Gap Analysis and Resource Collection for the Development of Community Seed Banks</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4925">
                <a:tc>
                  <a:txBody>
                    <a:bodyPr/>
                    <a:lstStyle/>
                    <a:p>
                      <a:pPr indent="0" lvl="0" marL="0" rtl="0" algn="l">
                        <a:lnSpc>
                          <a:spcPct val="115000"/>
                        </a:lnSpc>
                        <a:spcBef>
                          <a:spcPts val="0"/>
                        </a:spcBef>
                        <a:spcAft>
                          <a:spcPts val="0"/>
                        </a:spcAft>
                        <a:buNone/>
                      </a:pPr>
                      <a:r>
                        <a:rPr b="1" lang="it" sz="900"/>
                        <a:t>Community Seed Bank Labs – Training Series on CSB Management and Policy</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3625">
                <a:tc>
                  <a:txBody>
                    <a:bodyPr/>
                    <a:lstStyle/>
                    <a:p>
                      <a:pPr indent="0" lvl="0" marL="0" rtl="0" algn="l">
                        <a:lnSpc>
                          <a:spcPct val="115000"/>
                        </a:lnSpc>
                        <a:spcBef>
                          <a:spcPts val="0"/>
                        </a:spcBef>
                        <a:spcAft>
                          <a:spcPts val="0"/>
                        </a:spcAft>
                        <a:buNone/>
                      </a:pPr>
                      <a:r>
                        <a:rPr b="1" lang="it" sz="900"/>
                        <a:t>Cross-Country Visits and Peer-to-Peer Learning for Strengthening Community Seed Banks and Innovation</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4925">
                <a:tc>
                  <a:txBody>
                    <a:bodyPr/>
                    <a:lstStyle/>
                    <a:p>
                      <a:pPr indent="0" lvl="0" marL="0" rtl="0" algn="l">
                        <a:lnSpc>
                          <a:spcPct val="115000"/>
                        </a:lnSpc>
                        <a:spcBef>
                          <a:spcPts val="0"/>
                        </a:spcBef>
                        <a:spcAft>
                          <a:spcPts val="0"/>
                        </a:spcAft>
                        <a:buNone/>
                      </a:pPr>
                      <a:r>
                        <a:rPr b="1" lang="it" sz="900"/>
                        <a:t>Dissemination and National Multiplication Activities</a:t>
                      </a:r>
                      <a:endParaRPr b="1"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0" rtl="0" algn="l">
                        <a:spcBef>
                          <a:spcPts val="0"/>
                        </a:spcBef>
                        <a:spcAft>
                          <a:spcPts val="0"/>
                        </a:spcAft>
                        <a:buNone/>
                      </a:pPr>
                      <a:r>
                        <a:t/>
                      </a:r>
                      <a:endParaRPr sz="9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Survey</a:t>
            </a:r>
            <a:endParaRPr/>
          </a:p>
        </p:txBody>
      </p:sp>
      <p:sp>
        <p:nvSpPr>
          <p:cNvPr id="101" name="Google Shape;101;p19"/>
          <p:cNvSpPr txBox="1"/>
          <p:nvPr>
            <p:ph idx="1" type="body"/>
          </p:nvPr>
        </p:nvSpPr>
        <p:spPr>
          <a:xfrm>
            <a:off x="311700" y="1152475"/>
            <a:ext cx="55161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it" sz="1400">
                <a:solidFill>
                  <a:schemeClr val="dk1"/>
                </a:solidFill>
              </a:rPr>
              <a:t>Purpose:</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Identify </a:t>
            </a:r>
            <a:r>
              <a:rPr b="1" lang="it" sz="1400">
                <a:solidFill>
                  <a:schemeClr val="dk1"/>
                </a:solidFill>
              </a:rPr>
              <a:t>knowledge gaps</a:t>
            </a:r>
            <a:r>
              <a:rPr lang="it" sz="1400">
                <a:solidFill>
                  <a:schemeClr val="dk1"/>
                </a:solidFill>
              </a:rPr>
              <a:t>, </a:t>
            </a:r>
            <a:r>
              <a:rPr b="1" lang="it" sz="1400">
                <a:solidFill>
                  <a:schemeClr val="dk1"/>
                </a:solidFill>
              </a:rPr>
              <a:t>training needs</a:t>
            </a:r>
            <a:r>
              <a:rPr lang="it" sz="1400">
                <a:solidFill>
                  <a:schemeClr val="dk1"/>
                </a:solidFill>
              </a:rPr>
              <a:t>, and </a:t>
            </a:r>
            <a:r>
              <a:rPr b="1" lang="it" sz="1400">
                <a:solidFill>
                  <a:schemeClr val="dk1"/>
                </a:solidFill>
              </a:rPr>
              <a:t>barriers</a:t>
            </a:r>
            <a:r>
              <a:rPr lang="it" sz="1400">
                <a:solidFill>
                  <a:schemeClr val="dk1"/>
                </a:solidFill>
              </a:rPr>
              <a:t> for farmers, seed savers, educators, and researchers in Europe.</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Inform the design of </a:t>
            </a:r>
            <a:r>
              <a:rPr b="1" lang="it" sz="1400">
                <a:solidFill>
                  <a:schemeClr val="dk1"/>
                </a:solidFill>
              </a:rPr>
              <a:t>training, peer learning, and the Seed Knowledge Hub</a:t>
            </a:r>
            <a:r>
              <a:rPr lang="it" sz="1400">
                <a:solidFill>
                  <a:schemeClr val="dk1"/>
                </a:solidFill>
              </a:rPr>
              <a:t>.</a:t>
            </a:r>
            <a:endParaRPr sz="1400">
              <a:solidFill>
                <a:schemeClr val="dk1"/>
              </a:solidFill>
            </a:endParaRPr>
          </a:p>
          <a:p>
            <a:pPr indent="0" lvl="0" marL="0" rtl="0" algn="l">
              <a:spcBef>
                <a:spcPts val="1200"/>
              </a:spcBef>
              <a:spcAft>
                <a:spcPts val="0"/>
              </a:spcAft>
              <a:buClr>
                <a:schemeClr val="dk1"/>
              </a:buClr>
              <a:buSzPts val="1100"/>
              <a:buFont typeface="Arial"/>
              <a:buNone/>
            </a:pPr>
            <a:r>
              <a:rPr b="1" lang="it" sz="1400">
                <a:solidFill>
                  <a:schemeClr val="dk1"/>
                </a:solidFill>
              </a:rPr>
              <a:t>Who can participate?</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Farmers &amp; seed savers</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Community Seed Bank &amp; seed library members</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Educators &amp; researchers</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Students &amp; interested citizens</a:t>
            </a:r>
            <a:endParaRPr sz="1100">
              <a:solidFill>
                <a:schemeClr val="dk1"/>
              </a:solidFill>
            </a:endParaRPr>
          </a:p>
        </p:txBody>
      </p:sp>
      <p:pic>
        <p:nvPicPr>
          <p:cNvPr id="102" name="Google Shape;102;p19"/>
          <p:cNvPicPr preferRelativeResize="0"/>
          <p:nvPr/>
        </p:nvPicPr>
        <p:blipFill>
          <a:blip r:embed="rId3">
            <a:alphaModFix/>
          </a:blip>
          <a:stretch>
            <a:fillRect/>
          </a:stretch>
        </p:blipFill>
        <p:spPr>
          <a:xfrm>
            <a:off x="5796275" y="968100"/>
            <a:ext cx="3347725" cy="3785150"/>
          </a:xfrm>
          <a:prstGeom prst="rect">
            <a:avLst/>
          </a:prstGeom>
          <a:noFill/>
          <a:ln>
            <a:noFill/>
          </a:ln>
        </p:spPr>
      </p:pic>
      <p:sp>
        <p:nvSpPr>
          <p:cNvPr id="103" name="Google Shape;103;p19"/>
          <p:cNvSpPr txBox="1"/>
          <p:nvPr/>
        </p:nvSpPr>
        <p:spPr>
          <a:xfrm>
            <a:off x="366900" y="4277900"/>
            <a:ext cx="8465400" cy="648000"/>
          </a:xfrm>
          <a:prstGeom prst="rect">
            <a:avLst/>
          </a:prstGeom>
          <a:solidFill>
            <a:srgbClr val="EA9999"/>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it">
                <a:solidFill>
                  <a:schemeClr val="dk1"/>
                </a:solidFill>
              </a:rPr>
              <a:t>The full content of the survey is available </a:t>
            </a:r>
            <a:r>
              <a:rPr b="1" lang="it" u="sng">
                <a:solidFill>
                  <a:schemeClr val="hlink"/>
                </a:solidFill>
                <a:hlinkClick r:id="rId4"/>
              </a:rPr>
              <a:t>here</a:t>
            </a:r>
            <a:r>
              <a:rPr b="1" lang="it">
                <a:solidFill>
                  <a:schemeClr val="dk1"/>
                </a:solidFill>
              </a:rPr>
              <a:t>. The survey will be translated in Czech and English and launched right after the Forum. We will share the link to all of you</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Seed Knowledge Hub</a:t>
            </a:r>
            <a:endParaRPr/>
          </a:p>
        </p:txBody>
      </p:sp>
      <p:sp>
        <p:nvSpPr>
          <p:cNvPr id="109" name="Google Shape;109;p20"/>
          <p:cNvSpPr txBox="1"/>
          <p:nvPr>
            <p:ph idx="1" type="body"/>
          </p:nvPr>
        </p:nvSpPr>
        <p:spPr>
          <a:xfrm>
            <a:off x="125825" y="1313875"/>
            <a:ext cx="8520600" cy="1808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it" sz="1400">
                <a:solidFill>
                  <a:schemeClr val="dk1"/>
                </a:solidFill>
              </a:rPr>
              <a:t>Open-access multilingual repository.</a:t>
            </a:r>
            <a:endParaRPr b="1" sz="1400">
              <a:solidFill>
                <a:schemeClr val="dk1"/>
              </a:solidFill>
            </a:endParaRPr>
          </a:p>
          <a:p>
            <a:pPr indent="-317500" lvl="0" marL="457200" rtl="0" algn="l">
              <a:spcBef>
                <a:spcPts val="1200"/>
              </a:spcBef>
              <a:spcAft>
                <a:spcPts val="0"/>
              </a:spcAft>
              <a:buClr>
                <a:schemeClr val="dk1"/>
              </a:buClr>
              <a:buSzPts val="1400"/>
              <a:buChar char="●"/>
            </a:pPr>
            <a:r>
              <a:rPr lang="it" sz="1400">
                <a:solidFill>
                  <a:schemeClr val="dk1"/>
                </a:solidFill>
              </a:rPr>
              <a:t>Manuals, training guides, case studies, policy briefs</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Builds on materials from various projects (Dynaversity, DiverSeedPaths, LiveSeeding, etc) and organisations (CSOs, Academia, etc).</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Long-term resource for practitioners, educators, policymakers.</a:t>
            </a:r>
            <a:endParaRPr sz="1400">
              <a:solidFill>
                <a:schemeClr val="dk1"/>
              </a:solidFill>
            </a:endParaRPr>
          </a:p>
          <a:p>
            <a:pPr indent="0" lvl="0" marL="0" rtl="0" algn="ctr">
              <a:spcBef>
                <a:spcPts val="1200"/>
              </a:spcBef>
              <a:spcAft>
                <a:spcPts val="1200"/>
              </a:spcAft>
              <a:buNone/>
            </a:pPr>
            <a:r>
              <a:rPr b="1" lang="it" sz="1400">
                <a:solidFill>
                  <a:schemeClr val="dk1"/>
                </a:solidFill>
              </a:rPr>
              <a:t>We will reach out asking to share with us the material to compile the Seed Knowledge Hub!</a:t>
            </a:r>
            <a:endParaRPr b="1" sz="1400">
              <a:solidFill>
                <a:schemeClr val="dk1"/>
              </a:solidFill>
            </a:endParaRPr>
          </a:p>
        </p:txBody>
      </p:sp>
      <p:pic>
        <p:nvPicPr>
          <p:cNvPr id="110" name="Google Shape;110;p20"/>
          <p:cNvPicPr preferRelativeResize="0"/>
          <p:nvPr/>
        </p:nvPicPr>
        <p:blipFill>
          <a:blip r:embed="rId3">
            <a:alphaModFix/>
          </a:blip>
          <a:stretch>
            <a:fillRect/>
          </a:stretch>
        </p:blipFill>
        <p:spPr>
          <a:xfrm>
            <a:off x="3051500" y="3578800"/>
            <a:ext cx="6045324" cy="1509700"/>
          </a:xfrm>
          <a:prstGeom prst="rect">
            <a:avLst/>
          </a:prstGeom>
          <a:noFill/>
          <a:ln>
            <a:noFill/>
          </a:ln>
        </p:spPr>
      </p:pic>
      <p:sp>
        <p:nvSpPr>
          <p:cNvPr id="111" name="Google Shape;111;p20"/>
          <p:cNvSpPr txBox="1"/>
          <p:nvPr/>
        </p:nvSpPr>
        <p:spPr>
          <a:xfrm>
            <a:off x="0" y="3885750"/>
            <a:ext cx="26583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a:solidFill>
                  <a:schemeClr val="dk1"/>
                </a:solidFill>
              </a:rPr>
              <a:t>It is going to be available at </a:t>
            </a:r>
            <a:r>
              <a:rPr lang="it" u="sng">
                <a:solidFill>
                  <a:schemeClr val="accent5"/>
                </a:solidFill>
                <a:hlinkClick r:id="rId4">
                  <a:extLst>
                    <a:ext uri="{A12FA001-AC4F-418D-AE19-62706E023703}">
                      <ahyp:hlinkClr val="tx"/>
                    </a:ext>
                  </a:extLst>
                </a:hlinkClick>
              </a:rPr>
              <a:t>www.liberatediversity.org/resources</a:t>
            </a:r>
            <a:r>
              <a:rPr lang="it">
                <a:solidFill>
                  <a:schemeClr val="dk1"/>
                </a:solidFill>
              </a:rPr>
              <a:t> before the end of the year.</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Training and Field </a:t>
            </a:r>
            <a:r>
              <a:rPr lang="it"/>
              <a:t>Exchanges</a:t>
            </a:r>
            <a:endParaRPr/>
          </a:p>
        </p:txBody>
      </p:sp>
      <p:sp>
        <p:nvSpPr>
          <p:cNvPr id="117" name="Google Shape;117;p21"/>
          <p:cNvSpPr txBox="1"/>
          <p:nvPr>
            <p:ph idx="1" type="body"/>
          </p:nvPr>
        </p:nvSpPr>
        <p:spPr>
          <a:xfrm>
            <a:off x="311700" y="3499775"/>
            <a:ext cx="8520600" cy="1215300"/>
          </a:xfrm>
          <a:prstGeom prst="rect">
            <a:avLst/>
          </a:prstGeom>
        </p:spPr>
        <p:txBody>
          <a:bodyPr anchorCtr="0" anchor="t" bIns="91425" lIns="91425" spcFirstLastPara="1" rIns="91425" wrap="square" tIns="91425">
            <a:noAutofit/>
          </a:bodyPr>
          <a:lstStyle/>
          <a:p>
            <a:pPr indent="0" lvl="0" marL="0" rtl="0" algn="ctr">
              <a:spcBef>
                <a:spcPts val="1200"/>
              </a:spcBef>
              <a:spcAft>
                <a:spcPts val="1200"/>
              </a:spcAft>
              <a:buNone/>
            </a:pPr>
            <a:r>
              <a:rPr b="1" lang="it" sz="1400">
                <a:solidFill>
                  <a:schemeClr val="dk1"/>
                </a:solidFill>
              </a:rPr>
              <a:t>We are working on it, we will be in touch with more information on </a:t>
            </a:r>
            <a:r>
              <a:rPr b="1" lang="it" sz="1400">
                <a:solidFill>
                  <a:schemeClr val="dk1"/>
                </a:solidFill>
              </a:rPr>
              <a:t>dates</a:t>
            </a:r>
            <a:r>
              <a:rPr b="1" lang="it" sz="1400">
                <a:solidFill>
                  <a:schemeClr val="dk1"/>
                </a:solidFill>
              </a:rPr>
              <a:t> and details</a:t>
            </a:r>
            <a:endParaRPr b="1" sz="1400">
              <a:solidFill>
                <a:schemeClr val="dk1"/>
              </a:solidFill>
            </a:endParaRPr>
          </a:p>
        </p:txBody>
      </p:sp>
      <p:pic>
        <p:nvPicPr>
          <p:cNvPr id="118" name="Google Shape;118;p21" title="5578703.png"/>
          <p:cNvPicPr preferRelativeResize="0"/>
          <p:nvPr/>
        </p:nvPicPr>
        <p:blipFill>
          <a:blip r:embed="rId3">
            <a:alphaModFix/>
          </a:blip>
          <a:stretch>
            <a:fillRect/>
          </a:stretch>
        </p:blipFill>
        <p:spPr>
          <a:xfrm>
            <a:off x="3713788" y="1400537"/>
            <a:ext cx="1716425" cy="1716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